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12.xml"/>
  <Override ContentType="application/vnd.openxmlformats-officedocument.presentationml.slide+xml" PartName="/ppt/slides/slide8.xml"/>
  <Override ContentType="application/vnd.openxmlformats-officedocument.presentationml.slide+xml" PartName="/ppt/slides/slide10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Type="http://schemas.openxmlformats.org/officeDocument/2006/relationships/officeDocument" Id="rId1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c:Ignorable="mv" autoCompressPictures="0" mc:PreserveAttributes="mv:*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6858000" cx="9144000"/>
  <p:notesSz cy="9144000" cx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ype="http://schemas.openxmlformats.org/officeDocument/2006/relationships/slide" Id="rId17" Target="slides/slide12.xml"/><Relationship Type="http://schemas.openxmlformats.org/officeDocument/2006/relationships/slide" Id="rId16" Target="slides/slide11.xml"/><Relationship Type="http://schemas.openxmlformats.org/officeDocument/2006/relationships/slide" Id="rId15" Target="slides/slide10.xml"/><Relationship Type="http://schemas.openxmlformats.org/officeDocument/2006/relationships/slide" Id="rId14" Target="slides/slide9.xml"/><Relationship Type="http://schemas.openxmlformats.org/officeDocument/2006/relationships/presProps" Id="rId2" Target="presProps.xml"/><Relationship Type="http://schemas.openxmlformats.org/officeDocument/2006/relationships/slide" Id="rId12" Target="slides/slide7.xml"/><Relationship Type="http://schemas.openxmlformats.org/officeDocument/2006/relationships/theme" Id="rId1" Target="theme/theme2.xml"/><Relationship Type="http://schemas.openxmlformats.org/officeDocument/2006/relationships/slide" Id="rId13" Target="slides/slide8.xml"/><Relationship Type="http://schemas.openxmlformats.org/officeDocument/2006/relationships/slideMaster" Id="rId4" Target="slideMasters/slideMaster1.xml"/><Relationship Type="http://schemas.openxmlformats.org/officeDocument/2006/relationships/slide" Id="rId10" Target="slides/slide5.xml"/><Relationship Type="http://schemas.openxmlformats.org/officeDocument/2006/relationships/tableStyles" Id="rId3" Target="tableStyles.xml"/><Relationship Type="http://schemas.openxmlformats.org/officeDocument/2006/relationships/slide" Id="rId11" Target="slides/slide6.xml"/><Relationship Type="http://schemas.openxmlformats.org/officeDocument/2006/relationships/slide" Id="rId9" Target="slides/slide4.xml"/><Relationship Type="http://schemas.openxmlformats.org/officeDocument/2006/relationships/slide" Id="rId6" Target="slides/slide1.xml"/><Relationship Type="http://schemas.openxmlformats.org/officeDocument/2006/relationships/notesMaster" Id="rId5" Target="notesMasters/notesMaster1.xml"/><Relationship Type="http://schemas.openxmlformats.org/officeDocument/2006/relationships/slide" Id="rId8" Target="slides/slide3.xml"/><Relationship Type="http://schemas.openxmlformats.org/officeDocument/2006/relationships/slide" Id="rId7" Target="slides/slide2.xml"/></Relationships>
</file>

<file path=ppt/notesMasters/_rels/notesMaster1.xml.rels><?xml version="1.0" encoding="UTF-8" standalone="yes"?><Relationships xmlns="http://schemas.openxmlformats.org/package/2006/relationships"><Relationship Type="http://schemas.openxmlformats.org/officeDocument/2006/relationships/theme" Id="rId1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Shape 2" id="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name="Shape 3" id="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bIns="91425" tIns="91425" anchor="t" lIns="91425" rIns="91425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6="accent6" tx2="lt2" accent5="accent5" bg2="dk2" tx1="dk1" accent4="accent4" bg1="lt1" accent3="accent3" accent2="accent2" accent1="accent1" folHlink="folHlink" hlink="hlink"/>
</p:notesMaster>
</file>

<file path=ppt/notesSlides/_rels/notesSlide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4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5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6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7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8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9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7" id="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8" id="28"/>
          <p:cNvSpPr/>
          <p:nvPr>
            <p:ph type="sldImg" idx="2"/>
          </p:nvPr>
        </p:nvSpPr>
        <p:spPr>
          <a:xfrm>
            <a:off y="685800" x="1143225"/>
            <a:ext cy="3429000" cx="4572225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9" id="29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02" id="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3" id="10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04" id="10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13" id="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4" id="114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15" id="115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19" id="1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0" id="12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21" id="12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38" id="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9" id="39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40" id="4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44" id="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5" id="45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46" id="46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52" id="5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3" id="5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54" id="5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59" id="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0" id="6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61" id="6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68" id="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9" id="69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70" id="7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80" id="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1" id="81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82" id="82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88" id="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9" id="89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90" id="9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96" id="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7" id="97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98" id="98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7" id="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" id="8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9" id="9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0" id="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" id="1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2" id="12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indent="-285750" marL="742950" rtl="0">
              <a:defRPr/>
            </a:lvl2pPr>
            <a:lvl3pPr indent="-228600" marL="1143000" rtl="0">
              <a:defRPr/>
            </a:lvl3pPr>
            <a:lvl4pPr indent="-228600" marL="16002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13" id="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" id="1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5" id="15"/>
          <p:cNvSpPr txBox="1"/>
          <p:nvPr>
            <p:ph type="body" idx="1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16" id="16"/>
          <p:cNvSpPr txBox="1"/>
          <p:nvPr>
            <p:ph type="body" idx="2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17" id="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" id="1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19" id="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0" id="20"/>
          <p:cNvSpPr txBox="1"/>
          <p:nvPr>
            <p:ph type="body" idx="1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21" id="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.xml"/><Relationship Type="http://schemas.openxmlformats.org/officeDocument/2006/relationships/slideLayout" Id="rId1" Target="../slideLayouts/slideLayout1.xml"/><Relationship Type="http://schemas.openxmlformats.org/officeDocument/2006/relationships/slideLayout" Id="rId4" Target="../slideLayouts/slideLayout4.xml"/><Relationship Type="http://schemas.openxmlformats.org/officeDocument/2006/relationships/slideLayout" Id="rId3" Target="../slideLayouts/slideLayout3.xml"/><Relationship Type="http://schemas.openxmlformats.org/officeDocument/2006/relationships/slideLayout" Id="rId6" Target="../slideLayouts/slideLayout6.xml"/><Relationship Type="http://schemas.openxmlformats.org/officeDocument/2006/relationships/slideLayout" Id="rId5" Target="../slideLayouts/slideLayout5.xml"/><Relationship Type="http://schemas.openxmlformats.org/officeDocument/2006/relationships/theme" Id="rId7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4" id="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" id="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6" id="6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.xml"/><Relationship Type="http://schemas.openxmlformats.org/officeDocument/2006/relationships/slideLayout" Id="rId1" Target="../slideLayouts/slideLayout1.xml"/><Relationship Type="http://schemas.openxmlformats.org/officeDocument/2006/relationships/image" Id="rId3" Target="../media/image04.jpg"/></Relationships>
</file>

<file path=ppt/slides/_rels/slide10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0.xml"/><Relationship Type="http://schemas.openxmlformats.org/officeDocument/2006/relationships/slideLayout" Id="rId1" Target="../slideLayouts/slideLayout2.xml"/></Relationships>
</file>

<file path=ppt/slides/_rels/slide1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1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21.jpg"/><Relationship Type="http://schemas.openxmlformats.org/officeDocument/2006/relationships/image" Id="rId3" Target="../media/image16.jpg"/><Relationship Type="http://schemas.openxmlformats.org/officeDocument/2006/relationships/image" Id="rId9" Target="../media/image22.jpg"/><Relationship Type="http://schemas.openxmlformats.org/officeDocument/2006/relationships/image" Id="rId6" Target="../media/image19.jpg"/><Relationship Type="http://schemas.openxmlformats.org/officeDocument/2006/relationships/image" Id="rId5" Target="../media/image24.jpg"/><Relationship Type="http://schemas.openxmlformats.org/officeDocument/2006/relationships/image" Id="rId8" Target="../media/image23.jpg"/><Relationship Type="http://schemas.openxmlformats.org/officeDocument/2006/relationships/image" Id="rId7" Target="../media/image20.jpg"/></Relationships>
</file>

<file path=ppt/slides/_rels/slide1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2.xml"/><Relationship Type="http://schemas.openxmlformats.org/officeDocument/2006/relationships/slideLayout" Id="rId1" Target="../slideLayouts/slideLayout2.xml"/><Relationship Type="http://schemas.openxmlformats.org/officeDocument/2006/relationships/hyperlink" Id="rId4" TargetMode="External" Target="http://en.wikipedia.org/wiki/Brittany_(administrative_region)"/><Relationship Type="http://schemas.openxmlformats.org/officeDocument/2006/relationships/hyperlink" Id="rId3" TargetMode="External" Target="http://en.wikipedia.org/wiki/Brittany"/><Relationship Type="http://schemas.openxmlformats.org/officeDocument/2006/relationships/hyperlink" Id="rId6" TargetMode="External" Target="http://en.wikipedia.org/wiki/Alan_I,_King_of_Brittany"/><Relationship Type="http://schemas.openxmlformats.org/officeDocument/2006/relationships/hyperlink" Id="rId5" TargetMode="External" Target="http://brittany.angloinfo.com/af/310/brittany-traditional-breton-products.html"/><Relationship Type="http://schemas.openxmlformats.org/officeDocument/2006/relationships/hyperlink" Id="rId7" TargetMode="External" Target="http://www.french-property.com/regions/bretagne/geography.htm"/></Relationships>
</file>

<file path=ppt/slides/_rels/slide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2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0.jpg"/><Relationship Type="http://schemas.openxmlformats.org/officeDocument/2006/relationships/image" Id="rId3" Target="../media/image01.jpg"/><Relationship Type="http://schemas.openxmlformats.org/officeDocument/2006/relationships/image" Id="rId5" Target="../media/image07.jpg"/></Relationships>
</file>

<file path=ppt/slides/_rels/slide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3.xml"/><Relationship Type="http://schemas.openxmlformats.org/officeDocument/2006/relationships/slideLayout" Id="rId1" Target="../slideLayouts/slideLayout2.xml"/></Relationships>
</file>

<file path=ppt/slides/_rels/slide4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4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5.jpg"/><Relationship Type="http://schemas.openxmlformats.org/officeDocument/2006/relationships/image" Id="rId3" Target="../media/image02.jpg"/><Relationship Type="http://schemas.openxmlformats.org/officeDocument/2006/relationships/image" Id="rId6" Target="../media/image08.jpg"/><Relationship Type="http://schemas.openxmlformats.org/officeDocument/2006/relationships/image" Id="rId5" Target="../media/image03.jpg"/></Relationships>
</file>

<file path=ppt/slides/_rels/slide5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5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14.jpg"/></Relationships>
</file>

<file path=ppt/slides/_rels/slide6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6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10.jpg"/><Relationship Type="http://schemas.openxmlformats.org/officeDocument/2006/relationships/image" Id="rId3" Target="../media/image06.jpg"/><Relationship Type="http://schemas.openxmlformats.org/officeDocument/2006/relationships/image" Id="rId5" Target="../media/image09.jpg"/></Relationships>
</file>

<file path=ppt/slides/_rels/slide7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7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11.jpg"/><Relationship Type="http://schemas.openxmlformats.org/officeDocument/2006/relationships/image" Id="rId3" Target="../media/image12.jpg"/></Relationships>
</file>

<file path=ppt/slides/_rels/slide8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8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15.jpg"/><Relationship Type="http://schemas.openxmlformats.org/officeDocument/2006/relationships/image" Id="rId3" Target="../media/image13.jpg"/></Relationships>
</file>

<file path=ppt/slides/_rels/slide9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9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17.jpg"/><Relationship Type="http://schemas.openxmlformats.org/officeDocument/2006/relationships/image" Id="rId3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2" id="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3" id="23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/>
        </p:txBody>
      </p:sp>
      <p:sp>
        <p:nvSpPr>
          <p:cNvPr name="Shape 24" id="24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  <p:sp>
        <p:nvSpPr>
          <p:cNvPr name="Shape 25" id="25"/>
          <p:cNvSpPr/>
          <p:nvPr/>
        </p:nvSpPr>
        <p:spPr>
          <a:xfrm>
            <a:off y="955947" x="17341"/>
            <a:ext cy="5902052" cx="910931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26" id="26"/>
          <p:cNvSpPr txBox="1"/>
          <p:nvPr/>
        </p:nvSpPr>
        <p:spPr>
          <a:xfrm>
            <a:off y="0" x="17341"/>
            <a:ext cy="1413599" cx="58352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3600" b="1">
                <a:latin typeface="Times New Roman"/>
                <a:ea typeface="Times New Roman"/>
                <a:cs typeface="Times New Roman"/>
                <a:sym typeface="Times New Roman"/>
              </a:rPr>
              <a:t>Bretagne (Brittany)</a:t>
            </a:r>
          </a:p>
          <a:p>
            <a:pPr rtl="0" lvl="0">
              <a:buNone/>
            </a:pPr>
            <a:r>
              <a:rPr lang="en" sz="3000" b="1">
                <a:latin typeface="Times New Roman"/>
                <a:ea typeface="Times New Roman"/>
                <a:cs typeface="Times New Roman"/>
                <a:sym typeface="Times New Roman"/>
              </a:rPr>
              <a:t>Mairin Albert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99" id="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0" id="100"/>
          <p:cNvSpPr txBox="1"/>
          <p:nvPr>
            <p:ph type="title"/>
          </p:nvPr>
        </p:nvSpPr>
        <p:spPr>
          <a:xfrm>
            <a:off y="0" x="0"/>
            <a:ext cy="706799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Visiter Cette R</a:t>
            </a:r>
            <a:r>
              <a:rPr lang="en">
                <a:solidFill>
                  <a:srgbClr val="333333"/>
                </a:solidFill>
              </a:rPr>
              <a:t>é</a:t>
            </a:r>
            <a:r>
              <a:rPr lang="en"/>
              <a:t>gion</a:t>
            </a:r>
          </a:p>
        </p:txBody>
      </p:sp>
      <p:sp>
        <p:nvSpPr>
          <p:cNvPr name="Shape 101" id="101"/>
          <p:cNvSpPr txBox="1"/>
          <p:nvPr>
            <p:ph type="body" idx="1"/>
          </p:nvPr>
        </p:nvSpPr>
        <p:spPr>
          <a:xfrm>
            <a:off y="706800" x="66175"/>
            <a:ext cy="6050399" cx="90417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1. Brittany a beaucoup de spectacles, inclue manors, châtea</a:t>
            </a:r>
            <a:r>
              <a:rPr lang="en">
                <a:solidFill>
                  <a:srgbClr val="000000"/>
                </a:solidFill>
              </a:rPr>
              <a:t>ux, et vieux villes. </a:t>
            </a:r>
          </a:p>
          <a:p>
            <a:pPr rtl="0" lvl="0">
              <a:buNone/>
            </a:pPr>
            <a:r>
              <a:rPr lang="en">
                <a:solidFill>
                  <a:srgbClr val="000000"/>
                </a:solidFill>
              </a:rPr>
              <a:t>2. Brittany a grande musique festivals.</a:t>
            </a:r>
          </a:p>
          <a:p>
            <a:pPr rtl="0" lvl="0">
              <a:buNone/>
            </a:pPr>
            <a:r>
              <a:rPr lang="en">
                <a:solidFill>
                  <a:srgbClr val="000000"/>
                </a:solidFill>
              </a:rPr>
              <a:t>3. Brittany a brasseries (et wineries) avec la brie et le vin.</a:t>
            </a:r>
          </a:p>
          <a:p>
            <a:pPr rtl="0" lvl="0">
              <a:buNone/>
            </a:pPr>
            <a:r>
              <a:rPr lang="en">
                <a:solidFill>
                  <a:srgbClr val="000000"/>
                </a:solidFill>
              </a:rPr>
              <a:t>4. Beaucoup de endroits pour faire de la natation. </a:t>
            </a:r>
          </a:p>
          <a:p>
            <a:pPr rtl="0" lvl="0">
              <a:buClr>
                <a:srgbClr val="000000"/>
              </a:buClr>
              <a:buSzPct val="36666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5. Brittany est tr</a:t>
            </a:r>
            <a:r>
              <a:rPr lang="en">
                <a:solidFill>
                  <a:srgbClr val="000000"/>
                </a:solidFill>
              </a:rPr>
              <a:t>és belle, avec végétation, </a:t>
            </a:r>
            <a:r>
              <a:rPr lang="en">
                <a:solidFill>
                  <a:srgbClr val="000000"/>
                </a:solidFill>
              </a:rPr>
              <a:t>de côté de l'océan Atlantique, et autre g</a:t>
            </a:r>
            <a:r>
              <a:rPr lang="en">
                <a:solidFill>
                  <a:srgbClr val="000000"/>
                </a:solidFill>
              </a:rPr>
              <a:t>éography. 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05" id="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6" id="106"/>
          <p:cNvSpPr/>
          <p:nvPr/>
        </p:nvSpPr>
        <p:spPr>
          <a:xfrm>
            <a:off y="673" x="3390900"/>
            <a:ext cy="2398952" cx="320005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107" id="107"/>
          <p:cNvSpPr/>
          <p:nvPr/>
        </p:nvSpPr>
        <p:spPr>
          <a:xfrm>
            <a:off y="4079723" x="6337300"/>
            <a:ext cy="2095500" cx="2794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108" id="108"/>
          <p:cNvSpPr/>
          <p:nvPr/>
        </p:nvSpPr>
        <p:spPr>
          <a:xfrm>
            <a:off y="120998" x="6346650"/>
            <a:ext cy="3492500" cx="27752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sp>
        <p:nvSpPr>
          <p:cNvPr name="Shape 109" id="109"/>
          <p:cNvSpPr/>
          <p:nvPr/>
        </p:nvSpPr>
        <p:spPr>
          <a:xfrm>
            <a:off y="3705073" x="75200"/>
            <a:ext cy="2844800" cx="28448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sp>
      <p:sp>
        <p:nvSpPr>
          <p:cNvPr name="Shape 110" id="110"/>
          <p:cNvSpPr/>
          <p:nvPr/>
        </p:nvSpPr>
        <p:spPr>
          <a:xfrm>
            <a:off y="2174725" x="2910650"/>
            <a:ext cy="2324100" cx="3492500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</p:sp>
      <p:sp>
        <p:nvSpPr>
          <p:cNvPr name="Shape 111" id="111"/>
          <p:cNvSpPr/>
          <p:nvPr/>
        </p:nvSpPr>
        <p:spPr>
          <a:xfrm>
            <a:off y="0" x="0"/>
            <a:ext cy="2400300" cx="339090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</p:sp>
      <p:sp>
        <p:nvSpPr>
          <p:cNvPr name="Shape 112" id="112"/>
          <p:cNvSpPr/>
          <p:nvPr/>
        </p:nvSpPr>
        <p:spPr>
          <a:xfrm>
            <a:off y="4394200" x="3012250"/>
            <a:ext cy="2463800" cx="3289300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16" id="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7" id="117"/>
          <p:cNvSpPr txBox="1"/>
          <p:nvPr>
            <p:ph type="title"/>
          </p:nvPr>
        </p:nvSpPr>
        <p:spPr>
          <a:xfrm>
            <a:off y="0" x="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Bibliographie </a:t>
            </a:r>
          </a:p>
        </p:txBody>
      </p:sp>
      <p:sp>
        <p:nvSpPr>
          <p:cNvPr name="Shape 118" id="118"/>
          <p:cNvSpPr txBox="1"/>
          <p:nvPr>
            <p:ph type="body" idx="1"/>
          </p:nvPr>
        </p:nvSpPr>
        <p:spPr>
          <a:xfrm>
            <a:off y="1143000" x="66175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http://en.wikipedia.org/wiki/Brittany</a:t>
            </a:r>
          </a:p>
          <a:p>
            <a:pPr rtl="0" lvl="0"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http://en.wikipedia.org/wiki/Brittany_(administrative_region)</a:t>
            </a:r>
          </a:p>
          <a:p>
            <a:pPr rtl="0" lvl="0"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http://brittany.angloinfo.com/af/310/brittany-traditional-breton-products.html</a:t>
            </a:r>
          </a:p>
          <a:p>
            <a:pPr rtl="0" lvl="0"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http://en.wikipedia.org/wiki/Alan_I,_King_of_Brittany</a:t>
            </a:r>
          </a:p>
          <a:p>
            <a:pPr>
              <a:buNone/>
            </a:pPr>
            <a:r>
              <a:rPr lang="en" u="sng">
                <a:solidFill>
                  <a:schemeClr val="hlink"/>
                </a:solidFill>
                <a:hlinkClick r:id="rId7"/>
              </a:rPr>
              <a:t>http://www.french-property.com/regions/bretagne/geography.htm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30" id="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1" id="31"/>
          <p:cNvSpPr txBox="1"/>
          <p:nvPr>
            <p:ph type="title"/>
          </p:nvPr>
        </p:nvSpPr>
        <p:spPr>
          <a:xfrm>
            <a:off y="382237" x="493700"/>
            <a:ext cy="702900" cx="2471699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Bretagne</a:t>
            </a:r>
          </a:p>
        </p:txBody>
      </p:sp>
      <p:sp>
        <p:nvSpPr>
          <p:cNvPr name="Shape 32" id="32"/>
          <p:cNvSpPr txBox="1"/>
          <p:nvPr/>
        </p:nvSpPr>
        <p:spPr>
          <a:xfrm>
            <a:off y="1699450" x="646700"/>
            <a:ext cy="857400" cx="21656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2400"/>
              <a:t>sa capitale:</a:t>
            </a:r>
          </a:p>
          <a:p>
            <a:pPr>
              <a:buNone/>
            </a:pPr>
            <a:r>
              <a:rPr lang="en" sz="2400"/>
              <a:t>Rennes </a:t>
            </a:r>
          </a:p>
        </p:txBody>
      </p:sp>
      <p:sp>
        <p:nvSpPr>
          <p:cNvPr name="Shape 33" id="33"/>
          <p:cNvSpPr/>
          <p:nvPr/>
        </p:nvSpPr>
        <p:spPr>
          <a:xfrm>
            <a:off y="2850325" x="457200"/>
            <a:ext cy="2463800" cx="3289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34" id="34"/>
          <p:cNvSpPr txBox="1"/>
          <p:nvPr/>
        </p:nvSpPr>
        <p:spPr>
          <a:xfrm>
            <a:off y="255487" x="5987600"/>
            <a:ext cy="956400" cx="19511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/>
              <a:t>son drapeau:</a:t>
            </a:r>
          </a:p>
        </p:txBody>
      </p:sp>
      <p:sp>
        <p:nvSpPr>
          <p:cNvPr name="Shape 35" id="35"/>
          <p:cNvSpPr/>
          <p:nvPr/>
        </p:nvSpPr>
        <p:spPr>
          <a:xfrm>
            <a:off y="879950" x="5312200"/>
            <a:ext cy="2197100" cx="3302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36" id="36"/>
          <p:cNvSpPr txBox="1"/>
          <p:nvPr/>
        </p:nvSpPr>
        <p:spPr>
          <a:xfrm>
            <a:off y="3309450" x="6140600"/>
            <a:ext cy="707699" cx="18938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/>
              <a:t>son blason:</a:t>
            </a:r>
          </a:p>
        </p:txBody>
      </p:sp>
      <p:sp>
        <p:nvSpPr>
          <p:cNvPr name="Shape 37" id="37"/>
          <p:cNvSpPr/>
          <p:nvPr/>
        </p:nvSpPr>
        <p:spPr>
          <a:xfrm>
            <a:off y="4017150" x="5777315"/>
            <a:ext cy="2614616" cx="237176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41" id="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2" id="42"/>
          <p:cNvSpPr txBox="1"/>
          <p:nvPr>
            <p:ph type="title"/>
          </p:nvPr>
        </p:nvSpPr>
        <p:spPr>
          <a:xfrm>
            <a:off y="159869" x="304175"/>
            <a:ext cy="894299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 sz="4800" b="0">
                <a:solidFill>
                  <a:srgbClr val="000000"/>
                </a:solidFill>
              </a:rPr>
              <a:t>Géographie</a:t>
            </a:r>
          </a:p>
        </p:txBody>
      </p:sp>
      <p:sp>
        <p:nvSpPr>
          <p:cNvPr name="Shape 43" id="43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- Brittany est grand </a:t>
            </a:r>
            <a:r>
              <a:rPr lang="en">
                <a:solidFill>
                  <a:srgbClr val="222222"/>
                </a:solidFill>
              </a:rPr>
              <a:t>péninsule dans au nord-ouest et </a:t>
            </a:r>
            <a:r>
              <a:rPr lang="en"/>
              <a:t>Brittany est à côté de l'océan Atlantique.</a:t>
            </a:r>
          </a:p>
          <a:p>
            <a:pPr rtl="0" lvl="0">
              <a:buNone/>
            </a:pPr>
            <a:r>
              <a:rPr lang="en"/>
              <a:t>- Brittany a beaucoup de </a:t>
            </a:r>
            <a:r>
              <a:rPr lang="en">
                <a:solidFill>
                  <a:srgbClr val="000000"/>
                </a:solidFill>
              </a:rPr>
              <a:t>rivières compris Blavet et Vilaine. </a:t>
            </a:r>
            <a:r>
              <a:rPr lang="en"/>
              <a:t>Aussi, Brittany a lac de </a:t>
            </a:r>
            <a:r>
              <a:rPr lang="en">
                <a:solidFill>
                  <a:srgbClr val="000000"/>
                </a:solidFill>
              </a:rPr>
              <a:t>Guerlédan, dans le region.</a:t>
            </a:r>
          </a:p>
          <a:p>
            <a:pPr rtl="0" lvl="0">
              <a:buNone/>
            </a:pPr>
            <a:r>
              <a:rPr lang="en"/>
              <a:t>- Brittany a chaine de montagnes, le Noir Montagnes. </a:t>
            </a:r>
          </a:p>
          <a:p>
            <a:pPr rtl="0" lvl="0">
              <a:buNone/>
            </a:pPr>
            <a:r>
              <a:rPr lang="en"/>
              <a:t>- Brittany a beaucoup de for</a:t>
            </a:r>
            <a:r>
              <a:rPr lang="en">
                <a:solidFill>
                  <a:srgbClr val="000000"/>
                </a:solidFill>
              </a:rPr>
              <a:t>êt et gamme de floral. 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47" id="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8" id="48"/>
          <p:cNvSpPr/>
          <p:nvPr/>
        </p:nvSpPr>
        <p:spPr>
          <a:xfrm>
            <a:off y="0" x="0"/>
            <a:ext cy="3701111" cx="5232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49" id="49"/>
          <p:cNvSpPr/>
          <p:nvPr/>
        </p:nvSpPr>
        <p:spPr>
          <a:xfrm>
            <a:off y="0" x="5154121"/>
            <a:ext cy="2653783" cx="398987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50" id="50"/>
          <p:cNvSpPr/>
          <p:nvPr/>
        </p:nvSpPr>
        <p:spPr>
          <a:xfrm>
            <a:off y="3318144" x="4419959"/>
            <a:ext cy="3539855" cx="472404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sp>
        <p:nvSpPr>
          <p:cNvPr name="Shape 51" id="51"/>
          <p:cNvSpPr/>
          <p:nvPr/>
        </p:nvSpPr>
        <p:spPr>
          <a:xfrm>
            <a:off y="3692195" x="0"/>
            <a:ext cy="3165804" cx="4764252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55" id="5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6" id="56"/>
          <p:cNvSpPr txBox="1"/>
          <p:nvPr>
            <p:ph type="title"/>
          </p:nvPr>
        </p:nvSpPr>
        <p:spPr>
          <a:xfrm>
            <a:off y="0" x="530699"/>
            <a:ext cy="6318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Politiques</a:t>
            </a:r>
          </a:p>
        </p:txBody>
      </p:sp>
      <p:sp>
        <p:nvSpPr>
          <p:cNvPr name="Shape 57" id="57"/>
          <p:cNvSpPr txBox="1"/>
          <p:nvPr>
            <p:ph type="body" idx="1"/>
          </p:nvPr>
        </p:nvSpPr>
        <p:spPr>
          <a:xfrm>
            <a:off y="290925" x="13650"/>
            <a:ext cy="5960699" cx="91166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- Regional Council of Brittany administre Brittany.</a:t>
            </a:r>
          </a:p>
          <a:p>
            <a:pPr rtl="0" lvl="0">
              <a:buNone/>
            </a:pPr>
            <a:r>
              <a:rPr lang="en"/>
              <a:t>- Brittany est plupart de temps conservateur et Christian </a:t>
            </a:r>
            <a:r>
              <a:rPr lang="en">
                <a:solidFill>
                  <a:srgbClr val="222222"/>
                </a:solidFill>
              </a:rPr>
              <a:t>démocratique.</a:t>
            </a:r>
          </a:p>
          <a:p>
            <a:pPr rtl="0" lvl="0">
              <a:buNone/>
            </a:pPr>
            <a:r>
              <a:rPr lang="en"/>
              <a:t>- The Greens et autre écologiste groupes administre Brittany aussi, ne seul un chef pas. </a:t>
            </a:r>
          </a:p>
          <a:p>
            <a:pPr>
              <a:buNone/>
            </a:pPr>
            <a:r>
              <a:rPr lang="en"/>
              <a:t>- Brittany est rupture dans 4 regions: Finistere, Cotes d'Armour, Ille-et-vilaine, et Morbihan</a:t>
            </a:r>
          </a:p>
        </p:txBody>
      </p:sp>
      <p:sp>
        <p:nvSpPr>
          <p:cNvPr name="Shape 58" id="58"/>
          <p:cNvSpPr/>
          <p:nvPr/>
        </p:nvSpPr>
        <p:spPr>
          <a:xfrm>
            <a:off y="3649127" x="2030842"/>
            <a:ext cy="3208872" cx="565433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62" id="6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3" id="63"/>
          <p:cNvSpPr txBox="1"/>
          <p:nvPr>
            <p:ph type="title"/>
          </p:nvPr>
        </p:nvSpPr>
        <p:spPr>
          <a:xfrm>
            <a:off y="-300775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Politiques</a:t>
            </a:r>
          </a:p>
        </p:txBody>
      </p:sp>
      <p:sp>
        <p:nvSpPr>
          <p:cNvPr name="Shape 64" id="64"/>
          <p:cNvSpPr txBox="1"/>
          <p:nvPr>
            <p:ph type="body" idx="1"/>
          </p:nvPr>
        </p:nvSpPr>
        <p:spPr>
          <a:xfrm>
            <a:off y="842225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Aussi, Brittany spécialises dans le fromage, la fruits, la bière, et autre comestible articles. </a:t>
            </a:r>
          </a:p>
        </p:txBody>
      </p:sp>
      <p:sp>
        <p:nvSpPr>
          <p:cNvPr name="Shape 65" id="65"/>
          <p:cNvSpPr/>
          <p:nvPr/>
        </p:nvSpPr>
        <p:spPr>
          <a:xfrm>
            <a:off y="4152900" x="3073400"/>
            <a:ext cy="2705100" cx="2997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66" id="66"/>
          <p:cNvSpPr/>
          <p:nvPr/>
        </p:nvSpPr>
        <p:spPr>
          <a:xfrm>
            <a:off y="1936425" x="5790200"/>
            <a:ext cy="2463800" cx="32893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67" id="67"/>
          <p:cNvSpPr/>
          <p:nvPr/>
        </p:nvSpPr>
        <p:spPr>
          <a:xfrm>
            <a:off y="1936425" x="0"/>
            <a:ext cy="2565400" cx="31750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71" id="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2" id="72"/>
          <p:cNvSpPr txBox="1"/>
          <p:nvPr>
            <p:ph type="title"/>
          </p:nvPr>
        </p:nvSpPr>
        <p:spPr>
          <a:xfrm>
            <a:off y="0" x="0"/>
            <a:ext cy="7218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name="Shape 73" id="73"/>
          <p:cNvSpPr txBox="1"/>
          <p:nvPr>
            <p:ph type="body" idx="1"/>
          </p:nvPr>
        </p:nvSpPr>
        <p:spPr>
          <a:xfrm>
            <a:off y="827075" x="0"/>
            <a:ext cy="5930399" cx="38381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- Avant maintenant, Brittany a </a:t>
            </a:r>
            <a:r>
              <a:rPr lang="en">
                <a:solidFill>
                  <a:srgbClr val="333333"/>
                </a:solidFill>
              </a:rPr>
              <a:t>été un royaume, suivant un duché. </a:t>
            </a:r>
          </a:p>
          <a:p>
            <a:pPr rtl="0" lvl="0">
              <a:buNone/>
            </a:pPr>
            <a:r>
              <a:rPr lang="en"/>
              <a:t>- Aussi, Brittany, dans 9th </a:t>
            </a:r>
            <a:r>
              <a:rPr lang="en">
                <a:solidFill>
                  <a:srgbClr val="222222"/>
                </a:solidFill>
              </a:rPr>
              <a:t>siècle</a:t>
            </a:r>
            <a:r>
              <a:rPr lang="en"/>
              <a:t>, alli</a:t>
            </a:r>
            <a:r>
              <a:rPr lang="en">
                <a:solidFill>
                  <a:srgbClr val="333333"/>
                </a:solidFill>
              </a:rPr>
              <a:t>é quelquefois avec France et quelquefois avec England. </a:t>
            </a:r>
          </a:p>
          <a:p>
            <a:pPr>
              <a:buNone/>
            </a:pPr>
            <a:r>
              <a:rPr lang="en"/>
              <a:t>- Dans 1532 Brittany est incorporé dans France. </a:t>
            </a:r>
          </a:p>
        </p:txBody>
      </p:sp>
      <p:sp>
        <p:nvSpPr>
          <p:cNvPr name="Shape 74" id="74"/>
          <p:cNvSpPr txBox="1"/>
          <p:nvPr/>
        </p:nvSpPr>
        <p:spPr>
          <a:xfrm>
            <a:off y="0" x="7029475"/>
            <a:ext cy="3534299" cx="20154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3000"/>
              <a:t>- Duchess Anne of Brittany a </a:t>
            </a:r>
            <a:r>
              <a:rPr lang="en" sz="3000">
                <a:solidFill>
                  <a:srgbClr val="333333"/>
                </a:solidFill>
              </a:rPr>
              <a:t>été marié 2 rois dans France pour paix dans 1488</a:t>
            </a:r>
          </a:p>
        </p:txBody>
      </p:sp>
      <p:sp>
        <p:nvSpPr>
          <p:cNvPr name="Shape 75" id="75"/>
          <p:cNvSpPr/>
          <p:nvPr/>
        </p:nvSpPr>
        <p:spPr>
          <a:xfrm>
            <a:off y="3494708" x="6978560"/>
            <a:ext cy="2648649" cx="211723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76" id="76"/>
          <p:cNvSpPr txBox="1"/>
          <p:nvPr/>
        </p:nvSpPr>
        <p:spPr>
          <a:xfrm>
            <a:off y="3157182" x="4063800"/>
            <a:ext cy="3323700" cx="26169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3000"/>
              <a:t>- Alain the Great a gouven</a:t>
            </a:r>
            <a:r>
              <a:rPr lang="en" sz="3000">
                <a:solidFill>
                  <a:srgbClr val="333333"/>
                </a:solidFill>
              </a:rPr>
              <a:t>é Brittany jusq'ua 907 et Brittany a été aggresser par Vikings</a:t>
            </a:r>
          </a:p>
        </p:txBody>
      </p:sp>
      <p:sp>
        <p:nvSpPr>
          <p:cNvPr name="Shape 77" id="77"/>
          <p:cNvSpPr/>
          <p:nvPr/>
        </p:nvSpPr>
        <p:spPr>
          <a:xfrm>
            <a:off y="0" x="3564325"/>
            <a:ext cy="2184400" cx="32893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78" id="78"/>
          <p:cNvSpPr txBox="1"/>
          <p:nvPr/>
        </p:nvSpPr>
        <p:spPr>
          <a:xfrm>
            <a:off y="6194982" x="7149775"/>
            <a:ext cy="285899" cx="17748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Duchess Anne of Brittany</a:t>
            </a:r>
          </a:p>
        </p:txBody>
      </p:sp>
      <p:sp>
        <p:nvSpPr>
          <p:cNvPr name="Shape 79" id="79"/>
          <p:cNvSpPr txBox="1"/>
          <p:nvPr/>
        </p:nvSpPr>
        <p:spPr>
          <a:xfrm>
            <a:off y="2255925" x="3970425"/>
            <a:ext cy="300899" cx="22860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Flag of Duchy of Brittany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83" id="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4" id="84"/>
          <p:cNvSpPr txBox="1"/>
          <p:nvPr>
            <p:ph type="title"/>
          </p:nvPr>
        </p:nvSpPr>
        <p:spPr>
          <a:xfrm>
            <a:off y="75200" x="0"/>
            <a:ext cy="646799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name="Shape 85" id="85"/>
          <p:cNvSpPr txBox="1"/>
          <p:nvPr>
            <p:ph type="body" idx="1"/>
          </p:nvPr>
        </p:nvSpPr>
        <p:spPr>
          <a:xfrm>
            <a:off y="722000" x="0"/>
            <a:ext cy="6126000" cx="52367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- Bretagne spécialises dans la bière et le vin. La brasseries est trouver beaucoup de Brittany. </a:t>
            </a:r>
          </a:p>
          <a:p>
            <a:pPr rtl="0" lvl="0">
              <a:buNone/>
            </a:pPr>
            <a:r>
              <a:rPr lang="en"/>
              <a:t>- Brittany's fest noz est musique fest noz et est grande. Inclure danser et beaucoup de histoire de musique. </a:t>
            </a:r>
          </a:p>
          <a:p>
            <a:pPr rtl="0" lvl="0">
              <a:buNone/>
            </a:pPr>
            <a:r>
              <a:rPr lang="en"/>
              <a:t>- Brittany est surtout</a:t>
            </a:r>
          </a:p>
          <a:p>
            <a:pPr rtl="0" lvl="0">
              <a:buNone/>
            </a:pPr>
            <a:r>
              <a:rPr lang="en"/>
              <a:t> Roman</a:t>
            </a:r>
          </a:p>
          <a:p>
            <a:pPr rtl="0" lvl="0">
              <a:buNone/>
            </a:pPr>
            <a:r>
              <a:rPr lang="en"/>
              <a:t>Catholic et beaucoup de </a:t>
            </a:r>
          </a:p>
          <a:p>
            <a:pPr>
              <a:buNone/>
            </a:pPr>
            <a:r>
              <a:rPr lang="en"/>
              <a:t>traditions. </a:t>
            </a:r>
          </a:p>
        </p:txBody>
      </p:sp>
      <p:sp>
        <p:nvSpPr>
          <p:cNvPr name="Shape 86" id="86"/>
          <p:cNvSpPr/>
          <p:nvPr/>
        </p:nvSpPr>
        <p:spPr>
          <a:xfrm>
            <a:off y="0" x="5312013"/>
            <a:ext cy="3315640" cx="331368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87" id="87"/>
          <p:cNvSpPr/>
          <p:nvPr/>
        </p:nvSpPr>
        <p:spPr>
          <a:xfrm>
            <a:off y="3616440" x="4478448"/>
            <a:ext cy="3111494" cx="466555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91" id="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2" id="92"/>
          <p:cNvSpPr txBox="1"/>
          <p:nvPr>
            <p:ph type="title"/>
          </p:nvPr>
        </p:nvSpPr>
        <p:spPr>
          <a:xfrm>
            <a:off y="105275" x="81225"/>
            <a:ext cy="7368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name="Shape 93" id="93"/>
          <p:cNvSpPr txBox="1"/>
          <p:nvPr>
            <p:ph type="body" idx="1"/>
          </p:nvPr>
        </p:nvSpPr>
        <p:spPr>
          <a:xfrm>
            <a:off y="736800" x="81225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- Brittany a beaucoup de manors, châteaux, et vieux villes. </a:t>
            </a:r>
          </a:p>
          <a:p>
            <a:pPr rtl="0" lvl="0">
              <a:buNone/>
            </a:pPr>
            <a:r>
              <a:rPr lang="en"/>
              <a:t>- Ville de Saint-Malo connectes Brittany avec England et Channel Islands par harbour. </a:t>
            </a:r>
          </a:p>
          <a:p>
            <a:r>
              <a:t/>
            </a:r>
          </a:p>
        </p:txBody>
      </p:sp>
      <p:sp>
        <p:nvSpPr>
          <p:cNvPr name="Shape 94" id="94"/>
          <p:cNvSpPr/>
          <p:nvPr/>
        </p:nvSpPr>
        <p:spPr>
          <a:xfrm>
            <a:off y="2832816" x="81225"/>
            <a:ext cy="3930633" cx="601879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95" id="95"/>
          <p:cNvSpPr/>
          <p:nvPr/>
        </p:nvSpPr>
        <p:spPr>
          <a:xfrm>
            <a:off y="3308675" x="6199625"/>
            <a:ext cy="2095500" cx="2794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